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3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C1B7F-0DC5-5442-8B1C-9AA5FEC731B3}" type="datetimeFigureOut">
              <a:rPr lang="es-ES" smtClean="0"/>
              <a:t>10/2/16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9A97-A472-7F4A-839F-3185655AAEE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73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79A97-A472-7F4A-839F-3185655AAEE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08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601-5598-1043-BB39-CCA37E514ABA}" type="datetimeFigureOut">
              <a:rPr lang="es-ES" smtClean="0"/>
              <a:t>10/2/16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791F-CDF3-5344-AD1C-5A048725AD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9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601-5598-1043-BB39-CCA37E514ABA}" type="datetimeFigureOut">
              <a:rPr lang="es-ES" smtClean="0"/>
              <a:t>10/2/16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791F-CDF3-5344-AD1C-5A048725AD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70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601-5598-1043-BB39-CCA37E514ABA}" type="datetimeFigureOut">
              <a:rPr lang="es-ES" smtClean="0"/>
              <a:t>10/2/16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791F-CDF3-5344-AD1C-5A048725AD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91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601-5598-1043-BB39-CCA37E514ABA}" type="datetimeFigureOut">
              <a:rPr lang="es-ES" smtClean="0"/>
              <a:t>10/2/16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791F-CDF3-5344-AD1C-5A048725AD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77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601-5598-1043-BB39-CCA37E514ABA}" type="datetimeFigureOut">
              <a:rPr lang="es-ES" smtClean="0"/>
              <a:t>10/2/16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791F-CDF3-5344-AD1C-5A048725AD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50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601-5598-1043-BB39-CCA37E514ABA}" type="datetimeFigureOut">
              <a:rPr lang="es-ES" smtClean="0"/>
              <a:t>10/2/16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791F-CDF3-5344-AD1C-5A048725AD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40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601-5598-1043-BB39-CCA37E514ABA}" type="datetimeFigureOut">
              <a:rPr lang="es-ES" smtClean="0"/>
              <a:t>10/2/16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791F-CDF3-5344-AD1C-5A048725AD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601-5598-1043-BB39-CCA37E514ABA}" type="datetimeFigureOut">
              <a:rPr lang="es-ES" smtClean="0"/>
              <a:t>10/2/16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791F-CDF3-5344-AD1C-5A048725AD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40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601-5598-1043-BB39-CCA37E514ABA}" type="datetimeFigureOut">
              <a:rPr lang="es-ES" smtClean="0"/>
              <a:t>10/2/16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791F-CDF3-5344-AD1C-5A048725AD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8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601-5598-1043-BB39-CCA37E514ABA}" type="datetimeFigureOut">
              <a:rPr lang="es-ES" smtClean="0"/>
              <a:t>10/2/16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791F-CDF3-5344-AD1C-5A048725AD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61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A601-5598-1043-BB39-CCA37E514ABA}" type="datetimeFigureOut">
              <a:rPr lang="es-ES" smtClean="0"/>
              <a:t>10/2/16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791F-CDF3-5344-AD1C-5A048725AD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17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A601-5598-1043-BB39-CCA37E514ABA}" type="datetimeFigureOut">
              <a:rPr lang="es-ES" smtClean="0"/>
              <a:t>10/2/16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0791F-CDF3-5344-AD1C-5A048725AD6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71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6.png"/><Relationship Id="rId9" Type="http://schemas.openxmlformats.org/officeDocument/2006/relationships/image" Target="../media/image2.pn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401755" y="625875"/>
            <a:ext cx="6532392" cy="8529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dirty="0" smtClean="0">
                <a:solidFill>
                  <a:srgbClr val="930101"/>
                </a:solidFill>
                <a:latin typeface="Century Gothic"/>
                <a:cs typeface="Century Gothic"/>
              </a:rPr>
              <a:t>PROPUESTA DE PROTOCOLO PREVETIVO DE LA MUSCULATURA ISQUIOTIBIAL: “L-PROTOCOL” + “C-PROTOCOL”</a:t>
            </a:r>
            <a:endParaRPr lang="es-ES" sz="1600" dirty="0">
              <a:solidFill>
                <a:srgbClr val="930101"/>
              </a:solidFill>
              <a:latin typeface="Century Gothic"/>
              <a:cs typeface="Century Gothic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74" y="716895"/>
            <a:ext cx="1422403" cy="551525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 flipV="1">
            <a:off x="772578" y="1389530"/>
            <a:ext cx="7787344" cy="59766"/>
          </a:xfrm>
          <a:prstGeom prst="line">
            <a:avLst/>
          </a:prstGeom>
          <a:ln w="9525" cap="sq" cmpd="sng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787176" y="2323638"/>
            <a:ext cx="1567744" cy="14283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8307" y="2697168"/>
            <a:ext cx="5953938" cy="726766"/>
          </a:xfrm>
        </p:spPr>
        <p:txBody>
          <a:bodyPr>
            <a:normAutofit/>
          </a:bodyPr>
          <a:lstStyle/>
          <a:p>
            <a:pPr algn="l"/>
            <a:r>
              <a:rPr lang="es-ES" sz="1600" b="1" dirty="0" smtClean="0">
                <a:latin typeface="Century Gothic"/>
                <a:cs typeface="Century Gothic"/>
              </a:rPr>
              <a:t>PROTOCOLO DE READAPTACIÓN:</a:t>
            </a:r>
            <a:r>
              <a:rPr lang="es-ES" sz="1600" dirty="0" smtClean="0">
                <a:latin typeface="Century Gothic"/>
                <a:cs typeface="Century Gothic"/>
              </a:rPr>
              <a:t/>
            </a:r>
            <a:br>
              <a:rPr lang="es-ES" sz="1600" dirty="0" smtClean="0">
                <a:latin typeface="Century Gothic"/>
                <a:cs typeface="Century Gothic"/>
              </a:rPr>
            </a:br>
            <a:r>
              <a:rPr lang="es-ES" sz="1600" dirty="0" smtClean="0">
                <a:latin typeface="Century Gothic"/>
                <a:cs typeface="Century Gothic"/>
              </a:rPr>
              <a:t>“L-PROTOCOL” VS “C-PROTOCOL” DE ASKLING et Al. 2013 </a:t>
            </a:r>
            <a:endParaRPr lang="es-ES" sz="1600" dirty="0">
              <a:latin typeface="Century Gothic"/>
              <a:cs typeface="Century Gothic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59824" y="4283920"/>
            <a:ext cx="1567744" cy="14283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8189" y="4714190"/>
            <a:ext cx="5560176" cy="612625"/>
          </a:xfrm>
        </p:spPr>
        <p:txBody>
          <a:bodyPr>
            <a:noAutofit/>
          </a:bodyPr>
          <a:lstStyle/>
          <a:p>
            <a:pPr algn="l"/>
            <a:r>
              <a:rPr lang="es-ES" sz="16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PROPUESTA DE PROTOCOLO PREVENTIVO:</a:t>
            </a:r>
            <a:r>
              <a:rPr lang="es-ES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es-ES" sz="16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s-ES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“L-PROTOCOL” + “C-PROTOCOL</a:t>
            </a:r>
            <a:r>
              <a:rPr lang="es-ES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” </a:t>
            </a:r>
            <a:endParaRPr lang="es-ES" sz="16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1536068" y="3638137"/>
            <a:ext cx="171931" cy="760669"/>
          </a:xfrm>
          <a:prstGeom prst="downArrow">
            <a:avLst>
              <a:gd name="adj1" fmla="val 45840"/>
              <a:gd name="adj2" fmla="val 45257"/>
            </a:avLst>
          </a:prstGeom>
          <a:solidFill>
            <a:srgbClr val="930101"/>
          </a:soli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32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5775" y="698870"/>
            <a:ext cx="6379538" cy="852959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s-ES" sz="2200" dirty="0" smtClean="0">
                <a:solidFill>
                  <a:srgbClr val="930101"/>
                </a:solidFill>
                <a:latin typeface="Century Gothic"/>
                <a:cs typeface="Century Gothic"/>
              </a:rPr>
              <a:t>PROTOCOLO READAPTACIÓN</a:t>
            </a:r>
            <a:r>
              <a:rPr lang="es-ES" sz="2200" dirty="0" smtClean="0">
                <a:solidFill>
                  <a:srgbClr val="930101"/>
                </a:solidFill>
                <a:latin typeface="Century Gothic"/>
                <a:cs typeface="Century Gothic"/>
              </a:rPr>
              <a:t>: “</a:t>
            </a:r>
            <a:r>
              <a:rPr lang="es-ES" sz="2200" dirty="0" smtClean="0">
                <a:solidFill>
                  <a:srgbClr val="930101"/>
                </a:solidFill>
                <a:latin typeface="Century Gothic"/>
                <a:cs typeface="Century Gothic"/>
              </a:rPr>
              <a:t>L-PROTOCOL”</a:t>
            </a:r>
            <a:endParaRPr lang="es-ES" sz="2200" dirty="0">
              <a:solidFill>
                <a:srgbClr val="930101"/>
              </a:solidFill>
              <a:latin typeface="Century Gothic"/>
              <a:cs typeface="Century Gothic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29482" y="2404766"/>
            <a:ext cx="347479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/>
                <a:cs typeface="Century Gothic"/>
              </a:rPr>
              <a:t>L1: “THE EXTENDER</a:t>
            </a:r>
            <a:r>
              <a:rPr lang="es-ES" dirty="0" smtClean="0">
                <a:latin typeface="Century Gothic"/>
                <a:cs typeface="Century Gothic"/>
              </a:rPr>
              <a:t>”</a:t>
            </a:r>
          </a:p>
          <a:p>
            <a:r>
              <a:rPr lang="es-ES" sz="1400" dirty="0" smtClean="0">
                <a:latin typeface="Century Gothic"/>
                <a:cs typeface="Century Gothic"/>
              </a:rPr>
              <a:t>3 </a:t>
            </a:r>
            <a:r>
              <a:rPr lang="es-ES" sz="1400" dirty="0" smtClean="0">
                <a:latin typeface="Century Gothic"/>
                <a:cs typeface="Century Gothic"/>
              </a:rPr>
              <a:t>SERIES X 12 REPETICIONES</a:t>
            </a:r>
            <a:endParaRPr lang="es-ES" sz="1400" dirty="0">
              <a:latin typeface="Century Gothic"/>
              <a:cs typeface="Century Gothic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29482" y="4225542"/>
            <a:ext cx="347479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/>
                <a:cs typeface="Century Gothic"/>
              </a:rPr>
              <a:t>L2: “THE DIVER</a:t>
            </a:r>
            <a:r>
              <a:rPr lang="es-ES" dirty="0" smtClean="0">
                <a:latin typeface="Century Gothic"/>
                <a:cs typeface="Century Gothic"/>
              </a:rPr>
              <a:t>”</a:t>
            </a:r>
          </a:p>
          <a:p>
            <a:r>
              <a:rPr lang="es-ES" sz="1400" dirty="0" smtClean="0">
                <a:latin typeface="Century Gothic"/>
                <a:cs typeface="Century Gothic"/>
              </a:rPr>
              <a:t>3 </a:t>
            </a:r>
            <a:r>
              <a:rPr lang="es-ES" sz="1400" dirty="0" smtClean="0">
                <a:latin typeface="Century Gothic"/>
                <a:cs typeface="Century Gothic"/>
              </a:rPr>
              <a:t>SERIES X 6 REPETICIONES</a:t>
            </a:r>
            <a:endParaRPr lang="es-ES" sz="1400" dirty="0">
              <a:latin typeface="Century Gothic"/>
              <a:cs typeface="Century Gothic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29482" y="5914811"/>
            <a:ext cx="347479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/>
                <a:cs typeface="Century Gothic"/>
              </a:rPr>
              <a:t>L3: “THE GLIDER</a:t>
            </a:r>
            <a:r>
              <a:rPr lang="es-ES" dirty="0" smtClean="0">
                <a:latin typeface="Century Gothic"/>
                <a:cs typeface="Century Gothic"/>
              </a:rPr>
              <a:t>”</a:t>
            </a:r>
          </a:p>
          <a:p>
            <a:r>
              <a:rPr lang="es-ES" sz="1400" dirty="0" smtClean="0">
                <a:latin typeface="Century Gothic"/>
                <a:cs typeface="Century Gothic"/>
              </a:rPr>
              <a:t>3 </a:t>
            </a:r>
            <a:r>
              <a:rPr lang="es-ES" sz="1400" dirty="0" smtClean="0">
                <a:latin typeface="Century Gothic"/>
                <a:cs typeface="Century Gothic"/>
              </a:rPr>
              <a:t>SERIES X </a:t>
            </a:r>
            <a:r>
              <a:rPr lang="es-ES" sz="1400" dirty="0">
                <a:latin typeface="Century Gothic"/>
                <a:cs typeface="Century Gothic"/>
              </a:rPr>
              <a:t>4</a:t>
            </a:r>
            <a:r>
              <a:rPr lang="es-ES" sz="1400" dirty="0" smtClean="0">
                <a:latin typeface="Century Gothic"/>
                <a:cs typeface="Century Gothic"/>
              </a:rPr>
              <a:t> REPETICIONES</a:t>
            </a:r>
            <a:endParaRPr lang="es-ES" sz="1400" dirty="0">
              <a:latin typeface="Century Gothic"/>
              <a:cs typeface="Century Gothic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327498" y="6442575"/>
            <a:ext cx="1763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latin typeface="Century Gothic"/>
                <a:cs typeface="Century Gothic"/>
              </a:rPr>
              <a:t>ASKLING</a:t>
            </a:r>
            <a:r>
              <a:rPr lang="es-ES" sz="1400" dirty="0" smtClean="0">
                <a:latin typeface="Century Gothic"/>
                <a:cs typeface="Century Gothic"/>
              </a:rPr>
              <a:t> et Al. 2013 </a:t>
            </a:r>
            <a:endParaRPr lang="es-ES" sz="1400" dirty="0">
              <a:latin typeface="Century Gothic"/>
              <a:cs typeface="Century Gothic"/>
            </a:endParaRPr>
          </a:p>
        </p:txBody>
      </p:sp>
      <p:grpSp>
        <p:nvGrpSpPr>
          <p:cNvPr id="12" name="Agrupar 11"/>
          <p:cNvGrpSpPr/>
          <p:nvPr/>
        </p:nvGrpSpPr>
        <p:grpSpPr>
          <a:xfrm rot="16200000">
            <a:off x="-272349" y="6167275"/>
            <a:ext cx="881668" cy="261610"/>
            <a:chOff x="122127" y="6524942"/>
            <a:chExt cx="881668" cy="261610"/>
          </a:xfrm>
        </p:grpSpPr>
        <p:sp>
          <p:nvSpPr>
            <p:cNvPr id="13" name="Rectángulo 12"/>
            <p:cNvSpPr/>
            <p:nvPr/>
          </p:nvSpPr>
          <p:spPr>
            <a:xfrm>
              <a:off x="267696" y="6524942"/>
              <a:ext cx="73609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100" b="1" dirty="0"/>
                <a:t>GRAFHYS </a:t>
              </a:r>
              <a:endParaRPr lang="es-ES_tradnl" sz="1100" b="1" dirty="0"/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127" y="6557762"/>
              <a:ext cx="202305" cy="202305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50" y="1776498"/>
            <a:ext cx="1752513" cy="12604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49" y="3580620"/>
            <a:ext cx="1752513" cy="12604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50" y="5264262"/>
            <a:ext cx="1752513" cy="127234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74" y="716895"/>
            <a:ext cx="1422403" cy="551525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 flipV="1">
            <a:off x="772578" y="1389530"/>
            <a:ext cx="7787344" cy="59766"/>
          </a:xfrm>
          <a:prstGeom prst="line">
            <a:avLst/>
          </a:prstGeom>
          <a:ln w="9525" cap="sq" cmpd="sng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98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369557" y="2363431"/>
            <a:ext cx="4528107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/>
                <a:cs typeface="Century Gothic"/>
              </a:rPr>
              <a:t>C</a:t>
            </a:r>
            <a:r>
              <a:rPr lang="es-ES" dirty="0" smtClean="0">
                <a:latin typeface="Century Gothic"/>
                <a:cs typeface="Century Gothic"/>
              </a:rPr>
              <a:t>1: “</a:t>
            </a:r>
            <a:r>
              <a:rPr lang="en-US" dirty="0" smtClean="0">
                <a:latin typeface="Century Gothic"/>
                <a:cs typeface="Century Gothic"/>
              </a:rPr>
              <a:t>STRETCHING-CONTRACT/RELAX</a:t>
            </a:r>
            <a:r>
              <a:rPr lang="es-ES" dirty="0" smtClean="0">
                <a:latin typeface="Century Gothic"/>
                <a:cs typeface="Century Gothic"/>
              </a:rPr>
              <a:t>”</a:t>
            </a:r>
          </a:p>
          <a:p>
            <a:r>
              <a:rPr lang="es-ES" sz="1400" dirty="0" smtClean="0">
                <a:latin typeface="Century Gothic"/>
                <a:cs typeface="Century Gothic"/>
              </a:rPr>
              <a:t>3 </a:t>
            </a:r>
            <a:r>
              <a:rPr lang="es-ES" sz="1400" dirty="0" smtClean="0">
                <a:latin typeface="Century Gothic"/>
                <a:cs typeface="Century Gothic"/>
              </a:rPr>
              <a:t>SERIES X 4 REPETICIONES</a:t>
            </a:r>
            <a:endParaRPr lang="es-ES" sz="1400" dirty="0">
              <a:latin typeface="Century Gothic"/>
              <a:cs typeface="Century Gothic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69557" y="4136998"/>
            <a:ext cx="3474790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/>
                <a:cs typeface="Century Gothic"/>
              </a:rPr>
              <a:t>C</a:t>
            </a:r>
            <a:r>
              <a:rPr lang="es-ES" dirty="0" smtClean="0">
                <a:latin typeface="Century Gothic"/>
                <a:cs typeface="Century Gothic"/>
              </a:rPr>
              <a:t>2: “CABLE-PENDULUM</a:t>
            </a:r>
            <a:r>
              <a:rPr lang="es-ES" dirty="0" smtClean="0">
                <a:latin typeface="Century Gothic"/>
                <a:cs typeface="Century Gothic"/>
              </a:rPr>
              <a:t>”</a:t>
            </a:r>
          </a:p>
          <a:p>
            <a:r>
              <a:rPr lang="es-ES" sz="1400" dirty="0" smtClean="0">
                <a:latin typeface="Century Gothic"/>
                <a:cs typeface="Century Gothic"/>
              </a:rPr>
              <a:t>3 </a:t>
            </a:r>
            <a:r>
              <a:rPr lang="es-ES" sz="1400" dirty="0" smtClean="0">
                <a:latin typeface="Century Gothic"/>
                <a:cs typeface="Century Gothic"/>
              </a:rPr>
              <a:t>SERIES X 6 REPETICIONES</a:t>
            </a:r>
            <a:endParaRPr lang="es-ES" sz="1400" dirty="0">
              <a:latin typeface="Century Gothic"/>
              <a:cs typeface="Century Gothic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69557" y="5819124"/>
            <a:ext cx="3474790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/>
                <a:cs typeface="Century Gothic"/>
              </a:rPr>
              <a:t>C</a:t>
            </a:r>
            <a:r>
              <a:rPr lang="es-ES" dirty="0" smtClean="0">
                <a:latin typeface="Century Gothic"/>
                <a:cs typeface="Century Gothic"/>
              </a:rPr>
              <a:t>3: “PELVIC LIFT</a:t>
            </a:r>
            <a:r>
              <a:rPr lang="es-ES" dirty="0" smtClean="0">
                <a:latin typeface="Century Gothic"/>
                <a:cs typeface="Century Gothic"/>
              </a:rPr>
              <a:t>”</a:t>
            </a:r>
          </a:p>
          <a:p>
            <a:r>
              <a:rPr lang="es-ES" sz="1400" dirty="0" smtClean="0">
                <a:latin typeface="Century Gothic"/>
                <a:cs typeface="Century Gothic"/>
              </a:rPr>
              <a:t>3 </a:t>
            </a:r>
            <a:r>
              <a:rPr lang="es-ES" sz="1400" dirty="0" smtClean="0">
                <a:latin typeface="Century Gothic"/>
                <a:cs typeface="Century Gothic"/>
              </a:rPr>
              <a:t>SERIES X 8 REPETICIONES</a:t>
            </a:r>
            <a:endParaRPr lang="es-ES" sz="1400" dirty="0">
              <a:latin typeface="Century Gothic"/>
              <a:cs typeface="Century Gothic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74" y="5176217"/>
            <a:ext cx="1558199" cy="13587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78" y="3474616"/>
            <a:ext cx="1518631" cy="136835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10" y="1662669"/>
            <a:ext cx="1558199" cy="1368352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 rot="16200000">
            <a:off x="-263043" y="6167273"/>
            <a:ext cx="881668" cy="261610"/>
            <a:chOff x="122127" y="6524942"/>
            <a:chExt cx="881668" cy="261610"/>
          </a:xfrm>
        </p:grpSpPr>
        <p:sp>
          <p:nvSpPr>
            <p:cNvPr id="18" name="Rectángulo 17"/>
            <p:cNvSpPr/>
            <p:nvPr/>
          </p:nvSpPr>
          <p:spPr>
            <a:xfrm>
              <a:off x="267696" y="6524942"/>
              <a:ext cx="73609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100" b="1" dirty="0"/>
                <a:t>GRAFHYS </a:t>
              </a:r>
              <a:endParaRPr lang="es-ES_tradnl" sz="1100" b="1" dirty="0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127" y="6557762"/>
              <a:ext cx="202305" cy="202305"/>
            </a:xfrm>
            <a:prstGeom prst="rect">
              <a:avLst/>
            </a:prstGeom>
          </p:spPr>
        </p:pic>
      </p:grpSp>
      <p:sp>
        <p:nvSpPr>
          <p:cNvPr id="20" name="Título 1"/>
          <p:cNvSpPr txBox="1">
            <a:spLocks/>
          </p:cNvSpPr>
          <p:nvPr/>
        </p:nvSpPr>
        <p:spPr>
          <a:xfrm>
            <a:off x="2226579" y="698870"/>
            <a:ext cx="6532392" cy="8529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200" dirty="0" smtClean="0">
                <a:solidFill>
                  <a:srgbClr val="930101"/>
                </a:solidFill>
                <a:latin typeface="Century Gothic"/>
                <a:cs typeface="Century Gothic"/>
              </a:rPr>
              <a:t>PROTOCOLO READAPTACIÓN: “C-PROTOCOL”</a:t>
            </a:r>
            <a:endParaRPr lang="es-ES" sz="2200" dirty="0">
              <a:solidFill>
                <a:srgbClr val="930101"/>
              </a:solidFill>
              <a:latin typeface="Century Gothic"/>
              <a:cs typeface="Century Gothic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74" y="716895"/>
            <a:ext cx="1422403" cy="551525"/>
          </a:xfrm>
          <a:prstGeom prst="rect">
            <a:avLst/>
          </a:prstGeom>
        </p:spPr>
      </p:pic>
      <p:cxnSp>
        <p:nvCxnSpPr>
          <p:cNvPr id="22" name="Conector recto 21"/>
          <p:cNvCxnSpPr/>
          <p:nvPr/>
        </p:nvCxnSpPr>
        <p:spPr>
          <a:xfrm flipV="1">
            <a:off x="772578" y="1389530"/>
            <a:ext cx="7787344" cy="59766"/>
          </a:xfrm>
          <a:prstGeom prst="line">
            <a:avLst/>
          </a:prstGeom>
          <a:ln w="9525" cap="sq" cmpd="sng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7327498" y="6442575"/>
            <a:ext cx="1763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latin typeface="Century Gothic"/>
                <a:cs typeface="Century Gothic"/>
              </a:rPr>
              <a:t>ASKLING</a:t>
            </a:r>
            <a:r>
              <a:rPr lang="es-ES" sz="1400" dirty="0" smtClean="0">
                <a:latin typeface="Century Gothic"/>
                <a:cs typeface="Century Gothic"/>
              </a:rPr>
              <a:t> et Al. 2013 </a:t>
            </a:r>
            <a:endParaRPr lang="es-E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866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772578" y="3081827"/>
            <a:ext cx="2037427" cy="4924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entury Gothic"/>
                <a:cs typeface="Century Gothic"/>
              </a:rPr>
              <a:t>L1: “THE EXTENDER</a:t>
            </a:r>
            <a:r>
              <a:rPr lang="es-ES" sz="1400" dirty="0" smtClean="0">
                <a:latin typeface="Century Gothic"/>
                <a:cs typeface="Century Gothic"/>
              </a:rPr>
              <a:t>”</a:t>
            </a:r>
          </a:p>
          <a:p>
            <a:r>
              <a:rPr lang="es-ES" sz="1200" dirty="0" smtClean="0">
                <a:latin typeface="Century Gothic"/>
                <a:cs typeface="Century Gothic"/>
              </a:rPr>
              <a:t>8 </a:t>
            </a:r>
            <a:r>
              <a:rPr lang="es-ES" sz="1200" dirty="0" smtClean="0">
                <a:latin typeface="Century Gothic"/>
                <a:cs typeface="Century Gothic"/>
              </a:rPr>
              <a:t>REPETICIONES</a:t>
            </a:r>
            <a:endParaRPr lang="es-ES" sz="1200" dirty="0">
              <a:latin typeface="Century Gothic"/>
              <a:cs typeface="Century Gothic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907797" y="3083749"/>
            <a:ext cx="1502900" cy="4924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entury Gothic"/>
                <a:cs typeface="Century Gothic"/>
              </a:rPr>
              <a:t>L2: “THE DIVER</a:t>
            </a:r>
            <a:r>
              <a:rPr lang="es-ES" sz="1400" dirty="0" smtClean="0">
                <a:latin typeface="Century Gothic"/>
                <a:cs typeface="Century Gothic"/>
              </a:rPr>
              <a:t>”</a:t>
            </a:r>
          </a:p>
          <a:p>
            <a:r>
              <a:rPr lang="es-ES" sz="1200" dirty="0" smtClean="0">
                <a:latin typeface="Century Gothic"/>
                <a:cs typeface="Century Gothic"/>
              </a:rPr>
              <a:t>8 </a:t>
            </a:r>
            <a:r>
              <a:rPr lang="es-ES" sz="1200" dirty="0" smtClean="0">
                <a:latin typeface="Century Gothic"/>
                <a:cs typeface="Century Gothic"/>
              </a:rPr>
              <a:t>REPETICIONES</a:t>
            </a:r>
            <a:endParaRPr lang="es-ES" sz="1200" dirty="0">
              <a:latin typeface="Century Gothic"/>
              <a:cs typeface="Century Gothic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022414" y="3088440"/>
            <a:ext cx="1630426" cy="4924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entury Gothic"/>
                <a:cs typeface="Century Gothic"/>
              </a:rPr>
              <a:t>L3: “THE GLIDER</a:t>
            </a:r>
            <a:r>
              <a:rPr lang="es-ES" sz="1400" dirty="0" smtClean="0">
                <a:latin typeface="Century Gothic"/>
                <a:cs typeface="Century Gothic"/>
              </a:rPr>
              <a:t>”</a:t>
            </a:r>
          </a:p>
          <a:p>
            <a:r>
              <a:rPr lang="es-ES" sz="1200" dirty="0" smtClean="0">
                <a:latin typeface="Century Gothic"/>
                <a:cs typeface="Century Gothic"/>
              </a:rPr>
              <a:t>10 </a:t>
            </a:r>
            <a:r>
              <a:rPr lang="es-ES" sz="1200" dirty="0" smtClean="0">
                <a:latin typeface="Century Gothic"/>
                <a:cs typeface="Century Gothic"/>
              </a:rPr>
              <a:t>REPETICIONES</a:t>
            </a:r>
            <a:endParaRPr lang="es-ES" sz="1200" dirty="0">
              <a:latin typeface="Century Gothic"/>
              <a:cs typeface="Century Gothic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72578" y="5451499"/>
            <a:ext cx="3036443" cy="70788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entury Gothic"/>
                <a:cs typeface="Century Gothic"/>
              </a:rPr>
              <a:t>C</a:t>
            </a:r>
            <a:r>
              <a:rPr lang="es-ES" sz="1400" dirty="0" smtClean="0">
                <a:latin typeface="Century Gothic"/>
                <a:cs typeface="Century Gothic"/>
              </a:rPr>
              <a:t>1: “</a:t>
            </a:r>
            <a:r>
              <a:rPr lang="en-US" sz="1400" dirty="0" smtClean="0">
                <a:latin typeface="Century Gothic"/>
                <a:cs typeface="Century Gothic"/>
              </a:rPr>
              <a:t>STRETCHING</a:t>
            </a:r>
            <a:r>
              <a:rPr lang="en-US" sz="1400" dirty="0" smtClean="0">
                <a:latin typeface="Century Gothic"/>
                <a:cs typeface="Century Gothic"/>
              </a:rPr>
              <a:t>-</a:t>
            </a:r>
          </a:p>
          <a:p>
            <a:r>
              <a:rPr lang="en-US" sz="1400" dirty="0" smtClean="0">
                <a:latin typeface="Century Gothic"/>
                <a:cs typeface="Century Gothic"/>
              </a:rPr>
              <a:t>CONTRACT</a:t>
            </a:r>
            <a:r>
              <a:rPr lang="en-US" sz="1400" dirty="0" smtClean="0">
                <a:latin typeface="Century Gothic"/>
                <a:cs typeface="Century Gothic"/>
              </a:rPr>
              <a:t>/RELAX</a:t>
            </a:r>
            <a:r>
              <a:rPr lang="es-ES" sz="1400" dirty="0" smtClean="0">
                <a:latin typeface="Century Gothic"/>
                <a:cs typeface="Century Gothic"/>
              </a:rPr>
              <a:t>”</a:t>
            </a:r>
          </a:p>
          <a:p>
            <a:r>
              <a:rPr lang="es-ES" sz="1200" dirty="0" smtClean="0">
                <a:latin typeface="Century Gothic"/>
                <a:cs typeface="Century Gothic"/>
              </a:rPr>
              <a:t>8 </a:t>
            </a:r>
            <a:r>
              <a:rPr lang="es-ES" sz="1200" dirty="0" smtClean="0">
                <a:latin typeface="Century Gothic"/>
                <a:cs typeface="Century Gothic"/>
              </a:rPr>
              <a:t>REPETICIONES</a:t>
            </a:r>
            <a:endParaRPr lang="es-ES" sz="1200" dirty="0">
              <a:latin typeface="Century Gothic"/>
              <a:cs typeface="Century Gothic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07797" y="5508973"/>
            <a:ext cx="2386902" cy="4924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entury Gothic"/>
                <a:cs typeface="Century Gothic"/>
              </a:rPr>
              <a:t>C</a:t>
            </a:r>
            <a:r>
              <a:rPr lang="es-ES" sz="1400" dirty="0" smtClean="0">
                <a:latin typeface="Century Gothic"/>
                <a:cs typeface="Century Gothic"/>
              </a:rPr>
              <a:t>2: “CABLE-PENDULUM</a:t>
            </a:r>
            <a:r>
              <a:rPr lang="es-ES" sz="1400" dirty="0" smtClean="0">
                <a:latin typeface="Century Gothic"/>
                <a:cs typeface="Century Gothic"/>
              </a:rPr>
              <a:t>”</a:t>
            </a:r>
          </a:p>
          <a:p>
            <a:r>
              <a:rPr lang="es-ES" sz="1200" dirty="0" smtClean="0">
                <a:latin typeface="Century Gothic"/>
                <a:cs typeface="Century Gothic"/>
              </a:rPr>
              <a:t>10 </a:t>
            </a:r>
            <a:r>
              <a:rPr lang="es-ES" sz="1200" dirty="0" smtClean="0">
                <a:latin typeface="Century Gothic"/>
                <a:cs typeface="Century Gothic"/>
              </a:rPr>
              <a:t>REPETICIONES</a:t>
            </a:r>
            <a:endParaRPr lang="es-ES" sz="1200" dirty="0">
              <a:latin typeface="Century Gothic"/>
              <a:cs typeface="Century Gothic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022414" y="5451499"/>
            <a:ext cx="1967652" cy="4924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entury Gothic"/>
                <a:cs typeface="Century Gothic"/>
              </a:rPr>
              <a:t>C</a:t>
            </a:r>
            <a:r>
              <a:rPr lang="es-ES" sz="1400" dirty="0" smtClean="0">
                <a:latin typeface="Century Gothic"/>
                <a:cs typeface="Century Gothic"/>
              </a:rPr>
              <a:t>3: “PELVIC LIFT</a:t>
            </a:r>
            <a:r>
              <a:rPr lang="es-ES" sz="1400" dirty="0" smtClean="0">
                <a:latin typeface="Century Gothic"/>
                <a:cs typeface="Century Gothic"/>
              </a:rPr>
              <a:t>”</a:t>
            </a:r>
          </a:p>
          <a:p>
            <a:r>
              <a:rPr lang="es-ES" sz="1200" dirty="0" smtClean="0">
                <a:latin typeface="Century Gothic"/>
                <a:cs typeface="Century Gothic"/>
              </a:rPr>
              <a:t>10  </a:t>
            </a:r>
            <a:r>
              <a:rPr lang="es-ES" sz="1200" dirty="0" smtClean="0">
                <a:latin typeface="Century Gothic"/>
                <a:cs typeface="Century Gothic"/>
              </a:rPr>
              <a:t>REPETICIONES</a:t>
            </a:r>
            <a:endParaRPr lang="es-ES" sz="1200" dirty="0">
              <a:latin typeface="Century Gothic"/>
              <a:cs typeface="Century Gothic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298302" y="6471773"/>
            <a:ext cx="1806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latin typeface="Century Gothic"/>
                <a:cs typeface="Century Gothic"/>
              </a:rPr>
              <a:t>@</a:t>
            </a:r>
            <a:r>
              <a:rPr lang="es-ES" sz="1400" dirty="0" err="1" smtClean="0">
                <a:latin typeface="Century Gothic"/>
                <a:cs typeface="Century Gothic"/>
              </a:rPr>
              <a:t>InercialRSP</a:t>
            </a:r>
            <a:r>
              <a:rPr lang="es-ES" sz="1400" dirty="0" smtClean="0">
                <a:latin typeface="Century Gothic"/>
                <a:cs typeface="Century Gothic"/>
              </a:rPr>
              <a:t>. </a:t>
            </a:r>
            <a:r>
              <a:rPr lang="es-ES" sz="1400" dirty="0" smtClean="0">
                <a:latin typeface="Century Gothic"/>
                <a:cs typeface="Century Gothic"/>
              </a:rPr>
              <a:t> 2016 </a:t>
            </a:r>
            <a:endParaRPr lang="es-ES" sz="1400" dirty="0">
              <a:latin typeface="Century Gothic"/>
              <a:cs typeface="Century Gothic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78" y="1898119"/>
            <a:ext cx="1645777" cy="118370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394" y="1900041"/>
            <a:ext cx="1606942" cy="118370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414" y="1885658"/>
            <a:ext cx="1420722" cy="11837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78" y="4033999"/>
            <a:ext cx="1614166" cy="14175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3394" y="4155496"/>
            <a:ext cx="1502122" cy="135347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2414" y="4258924"/>
            <a:ext cx="1630426" cy="1179462"/>
          </a:xfrm>
          <a:prstGeom prst="rect">
            <a:avLst/>
          </a:prstGeom>
        </p:spPr>
      </p:pic>
      <p:grpSp>
        <p:nvGrpSpPr>
          <p:cNvPr id="26" name="Agrupar 25"/>
          <p:cNvGrpSpPr/>
          <p:nvPr/>
        </p:nvGrpSpPr>
        <p:grpSpPr>
          <a:xfrm rot="16200000">
            <a:off x="-272349" y="6167275"/>
            <a:ext cx="881668" cy="261610"/>
            <a:chOff x="122127" y="6524942"/>
            <a:chExt cx="881668" cy="261610"/>
          </a:xfrm>
        </p:grpSpPr>
        <p:sp>
          <p:nvSpPr>
            <p:cNvPr id="27" name="Rectángulo 26"/>
            <p:cNvSpPr/>
            <p:nvPr/>
          </p:nvSpPr>
          <p:spPr>
            <a:xfrm>
              <a:off x="267696" y="6524942"/>
              <a:ext cx="73609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100" b="1" dirty="0"/>
                <a:t>GRAFHYS </a:t>
              </a:r>
              <a:endParaRPr lang="es-ES_tradnl" sz="1100" b="1" dirty="0"/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2127" y="6557762"/>
              <a:ext cx="202305" cy="202305"/>
            </a:xfrm>
            <a:prstGeom prst="rect">
              <a:avLst/>
            </a:prstGeom>
          </p:spPr>
        </p:pic>
      </p:grpSp>
      <p:sp>
        <p:nvSpPr>
          <p:cNvPr id="29" name="Título 1"/>
          <p:cNvSpPr txBox="1">
            <a:spLocks/>
          </p:cNvSpPr>
          <p:nvPr/>
        </p:nvSpPr>
        <p:spPr>
          <a:xfrm>
            <a:off x="2401755" y="625875"/>
            <a:ext cx="6532392" cy="8529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dirty="0" smtClean="0">
                <a:solidFill>
                  <a:srgbClr val="930101"/>
                </a:solidFill>
                <a:latin typeface="Century Gothic"/>
                <a:cs typeface="Century Gothic"/>
              </a:rPr>
              <a:t>PROPUESTA DE PROTOCOLO PREVETIVO DE LA MUSCULATURA ISQUIOTIBIAL: “L-PROTOCOL” + “C-PROTOCOL”</a:t>
            </a:r>
            <a:endParaRPr lang="es-ES" sz="1600" dirty="0">
              <a:solidFill>
                <a:srgbClr val="930101"/>
              </a:solidFill>
              <a:latin typeface="Century Gothic"/>
              <a:cs typeface="Century Gothic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774" y="716895"/>
            <a:ext cx="1422403" cy="551525"/>
          </a:xfrm>
          <a:prstGeom prst="rect">
            <a:avLst/>
          </a:prstGeom>
        </p:spPr>
      </p:pic>
      <p:cxnSp>
        <p:nvCxnSpPr>
          <p:cNvPr id="31" name="Conector recto 30"/>
          <p:cNvCxnSpPr/>
          <p:nvPr/>
        </p:nvCxnSpPr>
        <p:spPr>
          <a:xfrm flipV="1">
            <a:off x="772578" y="1389530"/>
            <a:ext cx="7787344" cy="59766"/>
          </a:xfrm>
          <a:prstGeom prst="line">
            <a:avLst/>
          </a:prstGeom>
          <a:ln w="9525" cap="sq" cmpd="sng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75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205</Words>
  <Application>Microsoft Macintosh PowerPoint</Application>
  <PresentationFormat>Presentación en pantalla (4:3)</PresentationFormat>
  <Paragraphs>38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PROTOCOLO DE READAPTACIÓN: “L-PROTOCOL” VS “C-PROTOCOL” DE ASKLING et Al. 2013 </vt:lpstr>
      <vt:lpstr>PROTOCOLO READAPTACIÓN: “L-PROTOCOL”</vt:lpstr>
      <vt:lpstr>Presentación de PowerPoint</vt:lpstr>
      <vt:lpstr>Presentación de PowerPoint</vt:lpstr>
    </vt:vector>
  </TitlesOfParts>
  <Company>BDG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PROTOCOLO DE READAPTACIÓN: “L-PROTOCOL” VS “C-PROTOCOL” DE ASKLIND ET AL. 2013 </dc:title>
  <dc:creator>Borja Domínguez García</dc:creator>
  <cp:lastModifiedBy>Borja Domínguez García</cp:lastModifiedBy>
  <cp:revision>24</cp:revision>
  <cp:lastPrinted>2016-02-10T10:10:13Z</cp:lastPrinted>
  <dcterms:created xsi:type="dcterms:W3CDTF">2016-02-08T11:04:05Z</dcterms:created>
  <dcterms:modified xsi:type="dcterms:W3CDTF">2016-02-10T10:13:00Z</dcterms:modified>
</cp:coreProperties>
</file>